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122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BE850AE-0466-4DA6-833E-6215B384D567}" type="datetimeFigureOut">
              <a:rPr lang="en-IN" smtClean="0"/>
              <a:t>30-01-2026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A0201DC-8C7E-41A4-8359-7A44D320F1E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10711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75485" y="7144"/>
            <a:ext cx="6368515" cy="140563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BE850AE-0466-4DA6-833E-6215B384D567}" type="datetimeFigureOut">
              <a:rPr lang="en-IN" smtClean="0"/>
              <a:t>30-01-2026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A0201DC-8C7E-41A4-8359-7A44D320F1E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87830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BE850AE-0466-4DA6-833E-6215B384D567}" type="datetimeFigureOut">
              <a:rPr lang="en-IN" smtClean="0"/>
              <a:t>30-01-2026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A0201DC-8C7E-41A4-8359-7A44D320F1E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66197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75485" y="7144"/>
            <a:ext cx="6368515" cy="140563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BE850AE-0466-4DA6-833E-6215B384D567}" type="datetimeFigureOut">
              <a:rPr lang="en-IN" smtClean="0"/>
              <a:t>30-01-2026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A0201DC-8C7E-41A4-8359-7A44D320F1E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0836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BE850AE-0466-4DA6-833E-6215B384D567}" type="datetimeFigureOut">
              <a:rPr lang="en-IN" smtClean="0"/>
              <a:t>30-01-2026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A0201DC-8C7E-41A4-8359-7A44D320F1E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485435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75485" y="7144"/>
            <a:ext cx="6368515" cy="140563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BE850AE-0466-4DA6-833E-6215B384D567}" type="datetimeFigureOut">
              <a:rPr lang="en-IN" smtClean="0"/>
              <a:t>30-01-2026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A0201DC-8C7E-41A4-8359-7A44D320F1E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22785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75485" y="7144"/>
            <a:ext cx="6368515" cy="140563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BE850AE-0466-4DA6-833E-6215B384D567}" type="datetimeFigureOut">
              <a:rPr lang="en-IN" smtClean="0"/>
              <a:t>30-01-2026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A0201DC-8C7E-41A4-8359-7A44D320F1E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79539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75485" y="7144"/>
            <a:ext cx="6368515" cy="140563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BE850AE-0466-4DA6-833E-6215B384D567}" type="datetimeFigureOut">
              <a:rPr lang="en-IN" smtClean="0"/>
              <a:t>30-01-2026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A0201DC-8C7E-41A4-8359-7A44D320F1E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676299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BE850AE-0466-4DA6-833E-6215B384D567}" type="datetimeFigureOut">
              <a:rPr lang="en-IN" smtClean="0"/>
              <a:t>30-01-2026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A0201DC-8C7E-41A4-8359-7A44D320F1E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82788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BE850AE-0466-4DA6-833E-6215B384D567}" type="datetimeFigureOut">
              <a:rPr lang="en-IN" smtClean="0"/>
              <a:t>30-01-2026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A0201DC-8C7E-41A4-8359-7A44D320F1E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77003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BE850AE-0466-4DA6-833E-6215B384D567}" type="datetimeFigureOut">
              <a:rPr lang="en-IN" smtClean="0"/>
              <a:t>30-01-2026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A0201DC-8C7E-41A4-8359-7A44D320F1E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31032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3204" y="1865219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347864" y="2708920"/>
            <a:ext cx="2520281" cy="2838563"/>
          </a:xfrm>
          <a:prstGeom prst="rect">
            <a:avLst/>
          </a:prstGeom>
          <a:blipFill dpi="0" rotWithShape="1">
            <a:blip r:embed="rId13">
              <a:alphaModFix amt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grpSp>
        <p:nvGrpSpPr>
          <p:cNvPr id="8" name="Group 7"/>
          <p:cNvGrpSpPr>
            <a:grpSpLocks/>
          </p:cNvGrpSpPr>
          <p:nvPr userDrawn="1"/>
        </p:nvGrpSpPr>
        <p:grpSpPr bwMode="auto">
          <a:xfrm>
            <a:off x="75780" y="49112"/>
            <a:ext cx="2840036" cy="1363664"/>
            <a:chOff x="73957" y="44623"/>
            <a:chExt cx="2840127" cy="1364012"/>
          </a:xfrm>
        </p:grpSpPr>
        <p:pic>
          <p:nvPicPr>
            <p:cNvPr id="9" name="Picture 8"/>
            <p:cNvPicPr>
              <a:picLocks noChangeAspect="1"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7504" y="44623"/>
              <a:ext cx="903189" cy="10801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" name="TextBox 18"/>
            <p:cNvSpPr txBox="1">
              <a:spLocks noChangeArrowheads="1"/>
            </p:cNvSpPr>
            <p:nvPr userDrawn="1"/>
          </p:nvSpPr>
          <p:spPr bwMode="auto">
            <a:xfrm>
              <a:off x="897860" y="611977"/>
              <a:ext cx="2016224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en-US" sz="3200" dirty="0">
                  <a:solidFill>
                    <a:srgbClr val="002A7E"/>
                  </a:solidFill>
                  <a:latin typeface="Arial Black" panose="020B0A04020102020204" pitchFamily="34" charset="0"/>
                </a:rPr>
                <a:t>CSIBER</a:t>
              </a:r>
            </a:p>
          </p:txBody>
        </p:sp>
        <p:sp>
          <p:nvSpPr>
            <p:cNvPr id="11" name="TextBox 19"/>
            <p:cNvSpPr txBox="1">
              <a:spLocks noChangeArrowheads="1"/>
            </p:cNvSpPr>
            <p:nvPr userDrawn="1"/>
          </p:nvSpPr>
          <p:spPr bwMode="auto">
            <a:xfrm>
              <a:off x="73957" y="1131636"/>
              <a:ext cx="2699792" cy="276999"/>
            </a:xfrm>
            <a:prstGeom prst="rect">
              <a:avLst/>
            </a:prstGeom>
            <a:solidFill>
              <a:srgbClr val="002A7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+mn-cs"/>
                </a:defRPr>
              </a:lvl9pPr>
            </a:lstStyle>
            <a:p>
              <a:pPr eaLnBrk="1" hangingPunct="1"/>
              <a:r>
                <a:rPr lang="en-US" sz="1200">
                  <a:solidFill>
                    <a:schemeClr val="bg1"/>
                  </a:solidFill>
                  <a:latin typeface="Arial Black" panose="020B0A04020102020204" pitchFamily="34" charset="0"/>
                </a:rPr>
                <a:t>AN AUTONOMOUS INSTITUTE</a:t>
              </a:r>
              <a:endParaRPr lang="en-IN" sz="1200">
                <a:solidFill>
                  <a:schemeClr val="bg1"/>
                </a:solidFill>
                <a:latin typeface="Arial Black" panose="020B0A04020102020204" pitchFamily="34" charset="0"/>
              </a:endParaRPr>
            </a:p>
          </p:txBody>
        </p:sp>
      </p:grpSp>
      <p:sp>
        <p:nvSpPr>
          <p:cNvPr id="12" name="Title Placeholder 1"/>
          <p:cNvSpPr>
            <a:spLocks noGrp="1"/>
          </p:cNvSpPr>
          <p:nvPr userDrawn="1"/>
        </p:nvSpPr>
        <p:spPr bwMode="auto">
          <a:xfrm>
            <a:off x="2843808" y="-7244"/>
            <a:ext cx="6300192" cy="1420020"/>
          </a:xfrm>
          <a:prstGeom prst="rect">
            <a:avLst/>
          </a:prstGeom>
          <a:solidFill>
            <a:srgbClr val="002A7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4563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628800"/>
            <a:ext cx="7772400" cy="1470025"/>
          </a:xfrm>
        </p:spPr>
        <p:txBody>
          <a:bodyPr/>
          <a:lstStyle/>
          <a:p>
            <a:r>
              <a:rPr lang="en-US" dirty="0" err="1" smtClean="0">
                <a:solidFill>
                  <a:srgbClr val="000099"/>
                </a:solidFill>
              </a:rPr>
              <a:t>TechNova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Engineering </a:t>
            </a:r>
            <a:r>
              <a:rPr lang="en-US" dirty="0"/>
              <a:t>Tomorrow Through Code &amp; Innovation</a:t>
            </a:r>
            <a:endParaRPr lang="en-IN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9912" y="3933056"/>
            <a:ext cx="1747441" cy="2292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70066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Title Page</a:t>
            </a:r>
            <a:endParaRPr lang="en-IN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1340" y="1916832"/>
            <a:ext cx="8081827" cy="4474349"/>
          </a:xfrm>
        </p:spPr>
        <p:txBody>
          <a:bodyPr/>
          <a:lstStyle/>
          <a:p>
            <a:pPr marL="0" indent="0">
              <a:lnSpc>
                <a:spcPct val="200000"/>
              </a:lnSpc>
              <a:buNone/>
            </a:pPr>
            <a:r>
              <a:rPr lang="en-US" dirty="0" smtClean="0"/>
              <a:t>Problem Statement :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dirty="0" smtClean="0"/>
              <a:t>Theme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dirty="0" smtClean="0"/>
              <a:t>Team Leader Name: </a:t>
            </a:r>
            <a:endParaRPr lang="en-IN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066" y="1517556"/>
            <a:ext cx="676275" cy="695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62152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Proposed Solution</a:t>
            </a:r>
            <a:endParaRPr lang="en-IN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2162297"/>
            <a:ext cx="8229600" cy="4690374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lnSpc>
                <a:spcPct val="170000"/>
              </a:lnSpc>
              <a:buNone/>
            </a:pPr>
            <a:endParaRPr lang="en-US" dirty="0" smtClean="0">
              <a:solidFill>
                <a:srgbClr val="000099"/>
              </a:solidFill>
            </a:endParaRPr>
          </a:p>
          <a:p>
            <a:pPr marL="0" indent="0" algn="just">
              <a:lnSpc>
                <a:spcPct val="170000"/>
              </a:lnSpc>
              <a:buNone/>
            </a:pPr>
            <a:r>
              <a:rPr lang="en-US" dirty="0" smtClean="0">
                <a:solidFill>
                  <a:srgbClr val="000099"/>
                </a:solidFill>
              </a:rPr>
              <a:t>Proposed </a:t>
            </a:r>
            <a:r>
              <a:rPr lang="en-US" dirty="0">
                <a:solidFill>
                  <a:srgbClr val="000099"/>
                </a:solidFill>
              </a:rPr>
              <a:t>Solution (Overview of the Idea / System / Prototype)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en-US" dirty="0" smtClean="0"/>
              <a:t>Comprehensive </a:t>
            </a:r>
            <a:r>
              <a:rPr lang="en-US" dirty="0"/>
              <a:t>description of the proposed solution, outlining its core concept, functionality, and workflow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en-US" dirty="0" smtClean="0"/>
              <a:t>Clear </a:t>
            </a:r>
            <a:r>
              <a:rPr lang="en-US" dirty="0"/>
              <a:t>explanation of how the solution effectively addresses the identified problem, highlighting its practical relevance and effectiveness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en-US" dirty="0" smtClean="0"/>
              <a:t>Innovative </a:t>
            </a:r>
            <a:r>
              <a:rPr lang="en-US" dirty="0"/>
              <a:t>and distinctive features of the solution, emphasizing novelty, creativity, and advantages over existing approaches</a:t>
            </a:r>
            <a:endParaRPr lang="en-IN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04" y="1516298"/>
            <a:ext cx="2088232" cy="1167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77269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Technology Leveraged</a:t>
            </a:r>
            <a:endParaRPr lang="en-IN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3204" y="1700809"/>
            <a:ext cx="8229600" cy="4690374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lnSpc>
                <a:spcPct val="160000"/>
              </a:lnSpc>
              <a:buNone/>
            </a:pPr>
            <a:endParaRPr lang="en-US" dirty="0" smtClean="0">
              <a:solidFill>
                <a:srgbClr val="000099"/>
              </a:solidFill>
            </a:endParaRPr>
          </a:p>
          <a:p>
            <a:pPr marL="0" indent="0" algn="just">
              <a:lnSpc>
                <a:spcPct val="160000"/>
              </a:lnSpc>
              <a:buNone/>
            </a:pPr>
            <a:r>
              <a:rPr lang="en-US" dirty="0" smtClean="0">
                <a:solidFill>
                  <a:srgbClr val="000099"/>
                </a:solidFill>
              </a:rPr>
              <a:t>Technical </a:t>
            </a:r>
            <a:r>
              <a:rPr lang="en-US" dirty="0">
                <a:solidFill>
                  <a:srgbClr val="000099"/>
                </a:solidFill>
              </a:rPr>
              <a:t>Approach</a:t>
            </a:r>
          </a:p>
          <a:p>
            <a:pPr marL="0" indent="0" algn="just">
              <a:lnSpc>
                <a:spcPct val="160000"/>
              </a:lnSpc>
              <a:buNone/>
            </a:pPr>
            <a:r>
              <a:rPr lang="en-US" dirty="0" smtClean="0">
                <a:solidFill>
                  <a:srgbClr val="000099"/>
                </a:solidFill>
              </a:rPr>
              <a:t>Technology </a:t>
            </a:r>
            <a:r>
              <a:rPr lang="en-US" dirty="0">
                <a:solidFill>
                  <a:srgbClr val="000099"/>
                </a:solidFill>
              </a:rPr>
              <a:t>Stack</a:t>
            </a:r>
          </a:p>
          <a:p>
            <a:pPr marL="0" indent="0" algn="just">
              <a:lnSpc>
                <a:spcPct val="160000"/>
              </a:lnSpc>
              <a:buNone/>
            </a:pPr>
            <a:r>
              <a:rPr lang="en-US" dirty="0"/>
              <a:t>Overview of the programming languages, frameworks, tools, and hardware components employed in the development of the solution.</a:t>
            </a:r>
          </a:p>
          <a:p>
            <a:pPr marL="0" indent="0" algn="just">
              <a:lnSpc>
                <a:spcPct val="160000"/>
              </a:lnSpc>
              <a:buNone/>
            </a:pPr>
            <a:r>
              <a:rPr lang="en-US" dirty="0" smtClean="0">
                <a:solidFill>
                  <a:srgbClr val="000099"/>
                </a:solidFill>
              </a:rPr>
              <a:t>Implementation </a:t>
            </a:r>
            <a:r>
              <a:rPr lang="en-US" dirty="0">
                <a:solidFill>
                  <a:srgbClr val="000099"/>
                </a:solidFill>
              </a:rPr>
              <a:t>Methodology</a:t>
            </a:r>
          </a:p>
          <a:p>
            <a:pPr marL="0" indent="0" algn="just">
              <a:lnSpc>
                <a:spcPct val="160000"/>
              </a:lnSpc>
              <a:buNone/>
            </a:pPr>
            <a:r>
              <a:rPr lang="en-US" dirty="0"/>
              <a:t>Step-by-step process outlining system design, workflow, and execution, supported by flowcharts, architectural diagrams, images, or a functional prototype.</a:t>
            </a:r>
            <a:endParaRPr lang="en-IN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9992" y="1677329"/>
            <a:ext cx="1819275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18977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Feasibility Analysis</a:t>
            </a:r>
            <a:endParaRPr lang="en-IN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762382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lnSpc>
                <a:spcPct val="160000"/>
              </a:lnSpc>
              <a:buNone/>
            </a:pPr>
            <a:endParaRPr lang="en-US" dirty="0" smtClean="0">
              <a:solidFill>
                <a:srgbClr val="000099"/>
              </a:solidFill>
            </a:endParaRPr>
          </a:p>
          <a:p>
            <a:pPr marL="0" indent="0" algn="just">
              <a:lnSpc>
                <a:spcPct val="160000"/>
              </a:lnSpc>
              <a:buNone/>
            </a:pPr>
            <a:r>
              <a:rPr lang="en-US" dirty="0" smtClean="0">
                <a:solidFill>
                  <a:srgbClr val="000099"/>
                </a:solidFill>
              </a:rPr>
              <a:t>Practical </a:t>
            </a:r>
            <a:r>
              <a:rPr lang="en-US" dirty="0">
                <a:solidFill>
                  <a:srgbClr val="000099"/>
                </a:solidFill>
              </a:rPr>
              <a:t>Feasibility &amp; Risk Assessment</a:t>
            </a:r>
          </a:p>
          <a:p>
            <a:pPr algn="just">
              <a:lnSpc>
                <a:spcPct val="160000"/>
              </a:lnSpc>
            </a:pPr>
            <a:r>
              <a:rPr lang="en-US" dirty="0" smtClean="0"/>
              <a:t>Evaluation </a:t>
            </a:r>
            <a:r>
              <a:rPr lang="en-US" dirty="0"/>
              <a:t>of the solution’s practicality and implementation readiness, considering technical, operational, and resource constraints</a:t>
            </a:r>
          </a:p>
          <a:p>
            <a:pPr algn="just">
              <a:lnSpc>
                <a:spcPct val="160000"/>
              </a:lnSpc>
            </a:pPr>
            <a:r>
              <a:rPr lang="en-US" dirty="0" smtClean="0"/>
              <a:t>Identification </a:t>
            </a:r>
            <a:r>
              <a:rPr lang="en-US" dirty="0"/>
              <a:t>of potential challenges, limitations, and risk factors that may arise during development or deployment</a:t>
            </a:r>
          </a:p>
          <a:p>
            <a:pPr algn="just">
              <a:lnSpc>
                <a:spcPct val="160000"/>
              </a:lnSpc>
            </a:pPr>
            <a:r>
              <a:rPr lang="en-US" dirty="0" smtClean="0"/>
              <a:t>Planned </a:t>
            </a:r>
            <a:r>
              <a:rPr lang="en-US" dirty="0"/>
              <a:t>mitigation strategies and contingency measures to effectively address and minimize identified risks</a:t>
            </a:r>
            <a:endParaRPr lang="en-IN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8104" y="1412776"/>
            <a:ext cx="20955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27437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solidFill>
                  <a:schemeClr val="bg1"/>
                </a:solidFill>
              </a:rPr>
              <a:t>Social Relevance &amp; Sustainable Benefits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3204" y="1628801"/>
            <a:ext cx="8229600" cy="4762382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endParaRPr lang="en-US" sz="2400" dirty="0" smtClean="0">
              <a:solidFill>
                <a:srgbClr val="000099"/>
              </a:solidFill>
            </a:endParaRPr>
          </a:p>
          <a:p>
            <a:pPr marL="0" indent="0" algn="just">
              <a:lnSpc>
                <a:spcPct val="150000"/>
              </a:lnSpc>
              <a:buNone/>
            </a:pPr>
            <a:endParaRPr lang="en-US" sz="2400" dirty="0">
              <a:solidFill>
                <a:srgbClr val="000099"/>
              </a:solidFill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400" dirty="0" smtClean="0">
                <a:solidFill>
                  <a:srgbClr val="000099"/>
                </a:solidFill>
              </a:rPr>
              <a:t>Societal </a:t>
            </a:r>
            <a:r>
              <a:rPr lang="en-US" sz="2400" dirty="0">
                <a:solidFill>
                  <a:srgbClr val="000099"/>
                </a:solidFill>
              </a:rPr>
              <a:t>Impact &amp; Human Value </a:t>
            </a:r>
            <a:r>
              <a:rPr lang="en-US" sz="2400" dirty="0" smtClean="0">
                <a:solidFill>
                  <a:srgbClr val="000099"/>
                </a:solidFill>
              </a:rPr>
              <a:t>Creation</a:t>
            </a:r>
          </a:p>
          <a:p>
            <a:pPr algn="just">
              <a:lnSpc>
                <a:spcPct val="150000"/>
              </a:lnSpc>
            </a:pPr>
            <a:r>
              <a:rPr lang="en-US" sz="2400" dirty="0"/>
              <a:t>Expected positive impact on the intended users and communities, addressing real-world needs and </a:t>
            </a:r>
            <a:r>
              <a:rPr lang="en-US" sz="2400" dirty="0" smtClean="0"/>
              <a:t>challenges</a:t>
            </a:r>
            <a:endParaRPr lang="en-US" sz="2400" dirty="0"/>
          </a:p>
          <a:p>
            <a:pPr algn="just">
              <a:lnSpc>
                <a:spcPct val="150000"/>
              </a:lnSpc>
            </a:pPr>
            <a:r>
              <a:rPr lang="en-US" sz="2400" dirty="0"/>
              <a:t>Multidimensional benefits delivered by the solution, including social well-being, economic value, and environmental sustainability</a:t>
            </a:r>
            <a:endParaRPr lang="en-IN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9742" y="1772816"/>
            <a:ext cx="1752600" cy="1485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62322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solidFill>
                  <a:schemeClr val="bg1"/>
                </a:solidFill>
              </a:rPr>
              <a:t>Research Insights &amp; Supporting 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2095618"/>
            <a:ext cx="8229600" cy="4762382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dirty="0">
                <a:solidFill>
                  <a:srgbClr val="000099"/>
                </a:solidFill>
              </a:rPr>
              <a:t>Research Foundation &amp; Knowledge Sources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Key </a:t>
            </a:r>
            <a:r>
              <a:rPr lang="en-US" dirty="0"/>
              <a:t>research studies, scholarly articles, and technical resources that informed the problem understanding and solution design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Relevant </a:t>
            </a:r>
            <a:r>
              <a:rPr lang="en-US" dirty="0"/>
              <a:t>references, datasets, standards, and online resources, including links that support the technical and conceptual basis of the proposed solution</a:t>
            </a:r>
            <a:endParaRPr lang="en-IN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17" y="1433901"/>
            <a:ext cx="859269" cy="902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47460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Submission Guidelines &amp; Key Requirements</a:t>
            </a:r>
            <a:br>
              <a:rPr lang="en-US" dirty="0">
                <a:solidFill>
                  <a:schemeClr val="bg1"/>
                </a:solidFill>
              </a:rPr>
            </a:br>
            <a:endParaRPr lang="en-IN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3204" y="1628800"/>
            <a:ext cx="8229600" cy="5040559"/>
          </a:xfrm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en-US" dirty="0" smtClean="0"/>
              <a:t>Please </a:t>
            </a:r>
            <a:r>
              <a:rPr lang="en-US" dirty="0"/>
              <a:t>ensure the following criteria are strictly followed while submitting the Idea Presentation:</a:t>
            </a:r>
          </a:p>
          <a:p>
            <a:pPr>
              <a:lnSpc>
                <a:spcPct val="170000"/>
              </a:lnSpc>
            </a:pPr>
            <a:r>
              <a:rPr lang="en-US" dirty="0" smtClean="0"/>
              <a:t>Limit </a:t>
            </a:r>
            <a:r>
              <a:rPr lang="en-US" dirty="0"/>
              <a:t>the presentation to a maximum of six (6) slides, including the title slide.</a:t>
            </a:r>
          </a:p>
          <a:p>
            <a:pPr>
              <a:lnSpc>
                <a:spcPct val="170000"/>
              </a:lnSpc>
            </a:pPr>
            <a:r>
              <a:rPr lang="en-US" dirty="0" smtClean="0"/>
              <a:t>Avoid </a:t>
            </a:r>
            <a:r>
              <a:rPr lang="en-US" dirty="0"/>
              <a:t>lengthy </a:t>
            </a:r>
            <a:r>
              <a:rPr lang="en-US" dirty="0" smtClean="0"/>
              <a:t>paragraphs, </a:t>
            </a:r>
            <a:r>
              <a:rPr lang="en-US" dirty="0"/>
              <a:t>present the idea using concise bullet points, diagrams, </a:t>
            </a:r>
            <a:r>
              <a:rPr lang="en-US" dirty="0" smtClean="0"/>
              <a:t>infographics </a:t>
            </a:r>
            <a:r>
              <a:rPr lang="en-US" dirty="0"/>
              <a:t>or visuals.</a:t>
            </a:r>
          </a:p>
          <a:p>
            <a:pPr>
              <a:lnSpc>
                <a:spcPct val="170000"/>
              </a:lnSpc>
            </a:pPr>
            <a:r>
              <a:rPr lang="en-US" dirty="0" smtClean="0"/>
              <a:t>Maintain </a:t>
            </a:r>
            <a:r>
              <a:rPr lang="en-US" dirty="0"/>
              <a:t>clarity and brevity to ensure the explanation is easy to understand.</a:t>
            </a:r>
          </a:p>
          <a:p>
            <a:pPr>
              <a:lnSpc>
                <a:spcPct val="170000"/>
              </a:lnSpc>
            </a:pPr>
            <a:r>
              <a:rPr lang="en-US" dirty="0" smtClean="0"/>
              <a:t>The </a:t>
            </a:r>
            <a:r>
              <a:rPr lang="en-US" dirty="0"/>
              <a:t>proposed idea must be original, </a:t>
            </a:r>
            <a:r>
              <a:rPr lang="en-US" dirty="0" smtClean="0"/>
              <a:t>innovative </a:t>
            </a:r>
            <a:r>
              <a:rPr lang="en-US" dirty="0"/>
              <a:t>and novel.</a:t>
            </a:r>
          </a:p>
          <a:p>
            <a:pPr>
              <a:lnSpc>
                <a:spcPct val="170000"/>
              </a:lnSpc>
            </a:pPr>
            <a:r>
              <a:rPr lang="en-US" dirty="0" smtClean="0"/>
              <a:t>Submit </a:t>
            </a:r>
            <a:r>
              <a:rPr lang="en-US" dirty="0"/>
              <a:t>the final file strictly in PDF </a:t>
            </a:r>
            <a:r>
              <a:rPr lang="en-US" dirty="0" smtClean="0"/>
              <a:t>format.</a:t>
            </a:r>
            <a:endParaRPr lang="en-IN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44408" y="674027"/>
            <a:ext cx="781050" cy="10191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25318" y="5373216"/>
            <a:ext cx="1800140" cy="1085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18294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376</Words>
  <Application>Microsoft Office PowerPoint</Application>
  <PresentationFormat>On-screen Show (4:3)</PresentationFormat>
  <Paragraphs>41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Arial Black</vt:lpstr>
      <vt:lpstr>Calibri</vt:lpstr>
      <vt:lpstr>Office Theme</vt:lpstr>
      <vt:lpstr>TechNova Engineering Tomorrow Through Code &amp; Innovation</vt:lpstr>
      <vt:lpstr>Title Page</vt:lpstr>
      <vt:lpstr>Proposed Solution</vt:lpstr>
      <vt:lpstr>Technology Leveraged</vt:lpstr>
      <vt:lpstr>Feasibility Analysis</vt:lpstr>
      <vt:lpstr>Social Relevance &amp; Sustainable Benefits</vt:lpstr>
      <vt:lpstr>Research Insights &amp; Supporting References</vt:lpstr>
      <vt:lpstr>Submission Guidelines &amp; Key Requirements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Student</dc:creator>
  <cp:lastModifiedBy>USER</cp:lastModifiedBy>
  <cp:revision>27</cp:revision>
  <dcterms:created xsi:type="dcterms:W3CDTF">2023-06-26T06:09:51Z</dcterms:created>
  <dcterms:modified xsi:type="dcterms:W3CDTF">2026-01-30T08:14:57Z</dcterms:modified>
</cp:coreProperties>
</file>